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6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0000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878848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1F9F48A-3F65-42D6-BF86-F4A3DBC039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756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853215F-2DD0-45FF-A8E6-7D1270AF50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8393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5812" cy="5991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91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76F0048-609C-438C-B956-70D23D8CC3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6817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45D08D3-5351-4289-B9D0-0B59ACB8FB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9062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6664701-B18C-44D0-8642-F7D5DD08C5A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4898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B30FCBB-DC4E-42CA-9297-BCB039D09D3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59112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0125" cy="484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49725" y="1609725"/>
            <a:ext cx="3540125" cy="484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3E81786-4B27-4BA4-94E8-1FCE56FE8D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2454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E8BBD67-B750-424C-98EB-4D1E8D29D7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57243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4198516-DD88-4FE4-8AD6-963CE3E9DC3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2412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AA29196-8068-450F-B0B6-EE5B5D8F31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1636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571DB07-9C3E-48A8-AE19-FFED3FB353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2688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2FEDB4-2F01-444C-AD57-CF69AB426F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6371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4C6BBB5-7250-436F-ACE8-CB411133B07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31746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455D489-CE57-47B9-82DE-0E31A17654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0414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1688" y="304800"/>
            <a:ext cx="1808162" cy="61452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272088" cy="61452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9936E48-DD0C-433F-91EF-759B441708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30614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FE98434-92BE-4AA9-A8B5-3D4E0D12471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26648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0AE5D0B-8EB1-4CEA-827B-F2B3CA2639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6701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3FE019F-0914-42D0-AD45-C8761DCD12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36782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0125" cy="484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49725" y="1609725"/>
            <a:ext cx="3540125" cy="484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CD7333E-8264-4559-9EE5-ADD316A691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66308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554B1FB-9DE7-4C72-8CD9-44785CE156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4985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AE4184C-91B0-4D63-8981-24A1464DEB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06762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D4852DC-9E41-4CC0-9BF2-0E8734D77C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910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8E6A0A6-4656-4075-9B5B-C54C823E2B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12734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EFF8F1-C72A-46E1-B613-C8258FD3BE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64018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C043CE6-7363-4820-818C-58C4237629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57861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070AC1A-26B8-48D9-AD44-EACDF106305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11633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1688" y="304800"/>
            <a:ext cx="1808162" cy="61452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272088" cy="61452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8B7F643-90FD-44CB-BA9A-4D6A9D610E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4834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4257BD4-D4CB-4121-B110-E396FED7E3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292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BDC5F58-4F7E-406E-802E-559ACAE527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3402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2F0B653-3088-44A6-839E-6F68B1CD0A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4345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8238B8C-4D74-4E0E-B32A-3050B5A41C7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0068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BE6A617-9368-4162-A12B-7D0C01EF7DC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649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F4E0327-F7DA-4A8C-A625-E36AE895AC1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4404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32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7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endParaRPr lang="ru-RU" alt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725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fld id="{EC33AF8D-4FD4-4C53-8A4B-10115D7935C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72326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9725"/>
            <a:ext cx="7232650" cy="484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246563" y="6557963"/>
            <a:ext cx="1995487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000">
                <a:solidFill>
                  <a:srgbClr val="F4E7ED"/>
                </a:solidFill>
                <a:latin typeface="Times New Roman" pitchFamily="16" charset="0"/>
                <a:cs typeface="Tahoma" charset="0"/>
              </a:defRPr>
            </a:lvl1pPr>
          </a:lstStyle>
          <a:p>
            <a:endParaRPr lang="ru-RU" altLang="ru-RU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6557963"/>
            <a:ext cx="3657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251575" y="6556375"/>
            <a:ext cx="5826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</a:tabLst>
              <a:defRPr sz="1100">
                <a:solidFill>
                  <a:srgbClr val="F4E7ED"/>
                </a:solidFill>
                <a:latin typeface="Times New Roman" pitchFamily="16" charset="0"/>
                <a:cs typeface="Tahoma" charset="0"/>
              </a:defRPr>
            </a:lvl1pPr>
          </a:lstStyle>
          <a:p>
            <a:fld id="{AB720397-032C-46BB-BAA7-79AD7C6BC04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300">
          <a:solidFill>
            <a:srgbClr val="6C6C6C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C6C6C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 rot="21240000">
            <a:off x="596900" y="1011238"/>
            <a:ext cx="4319588" cy="4311650"/>
          </a:xfrm>
          <a:prstGeom prst="rect">
            <a:avLst/>
          </a:prstGeom>
          <a:solidFill>
            <a:srgbClr val="FAFAFA"/>
          </a:solidFill>
          <a:ln w="1440" cap="sq">
            <a:solidFill>
              <a:srgbClr val="EAEAEA"/>
            </a:solidFill>
            <a:miter lim="800000"/>
            <a:headEnd/>
            <a:tailEnd/>
          </a:ln>
          <a:effectLst>
            <a:outerShdw dist="12600" dir="54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440" cap="sq">
            <a:solidFill>
              <a:srgbClr val="EAEAEA"/>
            </a:solidFill>
            <a:miter lim="800000"/>
            <a:headEnd/>
            <a:tailEnd/>
          </a:ln>
          <a:effectLst>
            <a:outerShdw dist="12600" dir="5400000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72326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9725"/>
            <a:ext cx="7232650" cy="484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46563" y="6557963"/>
            <a:ext cx="1995487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000">
                <a:solidFill>
                  <a:srgbClr val="F4E7ED"/>
                </a:solidFill>
                <a:latin typeface="Times New Roman" pitchFamily="16" charset="0"/>
                <a:cs typeface="Tahoma" charset="0"/>
              </a:defRPr>
            </a:lvl1pPr>
          </a:lstStyle>
          <a:p>
            <a:endParaRPr lang="ru-RU" altLang="ru-RU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57200" y="6557963"/>
            <a:ext cx="3657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251575" y="6556375"/>
            <a:ext cx="5826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</a:tabLst>
              <a:defRPr sz="1100">
                <a:solidFill>
                  <a:srgbClr val="F4E7ED"/>
                </a:solidFill>
                <a:latin typeface="Times New Roman" pitchFamily="16" charset="0"/>
                <a:cs typeface="Tahoma" charset="0"/>
              </a:defRPr>
            </a:lvl1pPr>
          </a:lstStyle>
          <a:p>
            <a:fld id="{53EEA201-0F42-4809-BB69-31DA7A654D5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2pPr>
      <a:lvl3pPr marL="1143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3pPr>
      <a:lvl4pPr marL="1600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4pPr>
      <a:lvl5pPr marL="20574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00" b="1">
          <a:solidFill>
            <a:srgbClr val="FFFFFF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300">
          <a:solidFill>
            <a:srgbClr val="6C6C6C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6C6C6C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 rot="21098189">
            <a:off x="4444204" y="1999456"/>
            <a:ext cx="4360863" cy="98583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ouble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kern="10" dirty="0">
                <a:ln w="9360" cap="sq">
                  <a:solidFill>
                    <a:srgbClr val="333399"/>
                  </a:solidFill>
                  <a:miter lim="800000"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Тема "Сколько весит моё здоровье?"</a:t>
            </a:r>
          </a:p>
        </p:txBody>
      </p:sp>
      <p:sp>
        <p:nvSpPr>
          <p:cNvPr id="5123" name="WordArt 3"/>
          <p:cNvSpPr>
            <a:spLocks noChangeArrowheads="1" noChangeShapeType="1" noTextEdit="1"/>
          </p:cNvSpPr>
          <p:nvPr/>
        </p:nvSpPr>
        <p:spPr bwMode="auto">
          <a:xfrm>
            <a:off x="3708400" y="476250"/>
            <a:ext cx="5040313" cy="20161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kern="10" dirty="0">
                <a:ln w="9360" cap="sq">
                  <a:solidFill>
                    <a:srgbClr val="800080"/>
                  </a:solidFill>
                  <a:miter lim="800000"/>
                  <a:headEnd/>
                  <a:tailEnd/>
                </a:ln>
                <a:solidFill>
                  <a:srgbClr val="CC99FF"/>
                </a:soli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Исследовательская работа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 rot="21274224">
            <a:off x="5292549" y="4668286"/>
            <a:ext cx="2742596" cy="19256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 dirty="0">
                <a:ln w="9360" cap="sq">
                  <a:solidFill>
                    <a:srgbClr val="800080"/>
                  </a:solidFill>
                  <a:miter lim="800000"/>
                  <a:headEnd/>
                  <a:tailEnd/>
                </a:ln>
                <a:solidFill>
                  <a:srgbClr val="CC99FF"/>
                </a:soli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Автор: ученик 6</a:t>
            </a:r>
            <a:r>
              <a:rPr lang="ru-RU" kern="10" dirty="0" smtClean="0">
                <a:ln w="9360" cap="sq">
                  <a:solidFill>
                    <a:srgbClr val="800080"/>
                  </a:solidFill>
                  <a:miter lim="800000"/>
                  <a:headEnd/>
                  <a:tailEnd/>
                </a:ln>
                <a:solidFill>
                  <a:srgbClr val="CC99FF"/>
                </a:soli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А класса</a:t>
            </a:r>
            <a:endParaRPr lang="ru-RU" kern="10" dirty="0">
              <a:ln w="9360" cap="sq">
                <a:solidFill>
                  <a:srgbClr val="800080"/>
                </a:solidFill>
                <a:miter lim="800000"/>
                <a:headEnd/>
                <a:tailEnd/>
              </a:ln>
              <a:solidFill>
                <a:srgbClr val="CC99FF"/>
              </a:solidFill>
              <a:effectLst>
                <a:outerShdw dist="53966" dir="2700000" algn="ctr" rotWithShape="0">
                  <a:srgbClr val="9999FF">
                    <a:alpha val="80011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kern="10" dirty="0" smtClean="0">
                <a:ln w="9360" cap="sq">
                  <a:solidFill>
                    <a:srgbClr val="800080"/>
                  </a:solidFill>
                  <a:miter lim="800000"/>
                  <a:headEnd/>
                  <a:tailEnd/>
                </a:ln>
                <a:solidFill>
                  <a:srgbClr val="CC99FF"/>
                </a:soli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Чернов Владимир</a:t>
            </a:r>
            <a:endParaRPr lang="ru-RU" kern="10" dirty="0">
              <a:ln w="9360" cap="sq">
                <a:solidFill>
                  <a:srgbClr val="800080"/>
                </a:solidFill>
                <a:miter lim="800000"/>
                <a:headEnd/>
                <a:tailEnd/>
              </a:ln>
              <a:solidFill>
                <a:srgbClr val="CC99FF"/>
              </a:solidFill>
              <a:effectLst>
                <a:outerShdw dist="53966" dir="2700000" algn="ctr" rotWithShape="0">
                  <a:srgbClr val="9999FF">
                    <a:alpha val="80011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kern="10" dirty="0" smtClean="0">
                <a:ln w="9360" cap="sq">
                  <a:solidFill>
                    <a:srgbClr val="800080"/>
                  </a:solidFill>
                  <a:miter lim="800000"/>
                  <a:headEnd/>
                  <a:tailEnd/>
                </a:ln>
                <a:solidFill>
                  <a:srgbClr val="CC99FF"/>
                </a:soli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Учитель: Марина Юрьевна</a:t>
            </a:r>
            <a:endParaRPr lang="ru-RU" kern="10" dirty="0">
              <a:ln w="9360" cap="sq">
                <a:solidFill>
                  <a:srgbClr val="800080"/>
                </a:solidFill>
                <a:miter lim="800000"/>
                <a:headEnd/>
                <a:tailEnd/>
              </a:ln>
              <a:solidFill>
                <a:srgbClr val="CC99FF"/>
              </a:solidFill>
              <a:effectLst>
                <a:outerShdw dist="53966" dir="2700000" algn="ctr" rotWithShape="0">
                  <a:srgbClr val="9999FF">
                    <a:alpha val="80011"/>
                  </a:srgbClr>
                </a:outerShdw>
              </a:effectLst>
              <a:latin typeface="Impact"/>
            </a:endParaRPr>
          </a:p>
        </p:txBody>
      </p:sp>
      <p:pic>
        <p:nvPicPr>
          <p:cNvPr id="5130" name="Picture 10" descr="E:\Pictures\Pictures\Владимир\070120120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1813">
            <a:off x="1403648" y="1388317"/>
            <a:ext cx="1950447" cy="347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40">
        <p:split orient="vert"/>
      </p:transition>
    </mc:Choice>
    <mc:Fallback xmlns="">
      <p:transition spd="slow" advTm="1024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 rot="10800000">
            <a:off x="457200" y="6350"/>
            <a:ext cx="7239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116632"/>
            <a:ext cx="7239000" cy="645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655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500"/>
              </a:spcBef>
              <a:buClrTx/>
              <a:buFontTx/>
              <a:buNone/>
            </a:pPr>
            <a:r>
              <a:rPr lang="ru-RU" altLang="ru-RU" sz="3200" dirty="0"/>
              <a:t>  </a:t>
            </a:r>
            <a:r>
              <a:rPr lang="ru-RU" altLang="ru-RU" sz="2000" b="1" dirty="0">
                <a:solidFill>
                  <a:srgbClr val="A912D8"/>
                </a:solidFill>
              </a:rPr>
              <a:t>Я рассчитал сколько должен весить ранец с принадлежностями по формуле: вес ранца меньше 10% веса ученика. </a:t>
            </a:r>
          </a:p>
          <a:p>
            <a:pPr>
              <a:spcBef>
                <a:spcPts val="500"/>
              </a:spcBef>
              <a:buClrTx/>
              <a:buFontTx/>
              <a:buNone/>
            </a:pPr>
            <a:endParaRPr lang="ru-RU" altLang="ru-RU" sz="2000" b="1" dirty="0">
              <a:solidFill>
                <a:srgbClr val="A912D8"/>
              </a:solidFill>
            </a:endParaRPr>
          </a:p>
        </p:txBody>
      </p:sp>
      <p:graphicFrame>
        <p:nvGraphicFramePr>
          <p:cNvPr id="1433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64806"/>
              </p:ext>
            </p:extLst>
          </p:nvPr>
        </p:nvGraphicFramePr>
        <p:xfrm>
          <a:off x="611560" y="1460432"/>
          <a:ext cx="6554787" cy="5112563"/>
        </p:xfrm>
        <a:graphic>
          <a:graphicData uri="http://schemas.openxmlformats.org/drawingml/2006/table">
            <a:tbl>
              <a:tblPr/>
              <a:tblGrid>
                <a:gridCol w="2876550"/>
                <a:gridCol w="1052512"/>
                <a:gridCol w="1262063"/>
                <a:gridCol w="1363662"/>
              </a:tblGrid>
              <a:tr h="69871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Ф. И. ученика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Вес тела(кг)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Правильный вес ранца(кг)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Реальный вес ранца(кг)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Афонин Саша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54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5кг400г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3кг470г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Богомолова Ангелина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45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4кг500г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2кг50г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Бехбудов Халид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47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4кг700г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1D1D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4кг750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Букреев Саша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34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3кг300г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1D1D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6кг200г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Виланина Юля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41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4кг100г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1D1D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4кг800г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Григорьевский Женя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34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3кг400г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1D1D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Гутарина Марина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49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4кг900г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3кг700г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Лобашева Настя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34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3кг400г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1D1D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6кг500г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Лозинский Лёша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47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4кг700г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1D1D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5кг200г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Смирнова Катя 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39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3кг900г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1D1D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5кг200г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Орлов Женя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42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4кг200г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1D1D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5кг900г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821"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Усенко София</a:t>
                      </a:r>
                    </a:p>
                  </a:txBody>
                  <a:tcPr marL="90000" marR="90000" marT="157896" marB="46800" horzOverflow="overflow">
                    <a:lnL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47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4кг700г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ts val="35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Lucida Sans Unicode" charset="0"/>
                          <a:cs typeface="Lucida Sans Unicode" charset="0"/>
                        </a:rPr>
                        <a:t>2кг900г</a:t>
                      </a:r>
                    </a:p>
                  </a:txBody>
                  <a:tcPr marL="90000" marR="90000" marT="157896" marB="46800" horzOverflow="overflow">
                    <a:lnL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513" name="Picture 1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60" t="18372" r="3958" b="-2747"/>
          <a:stretch>
            <a:fillRect/>
          </a:stretch>
        </p:blipFill>
        <p:spPr bwMode="auto">
          <a:xfrm>
            <a:off x="7450138" y="2135188"/>
            <a:ext cx="1152525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46460" t="18372" r="3958" b="-274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514" name="Picture 17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75" y="836613"/>
            <a:ext cx="1116013" cy="111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 rot="10800000">
            <a:off x="457200" y="257175"/>
            <a:ext cx="72390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333375"/>
            <a:ext cx="7239000" cy="6122988"/>
          </a:xfrm>
          <a:prstGeom prst="rect">
            <a:avLst/>
          </a:prstGeom>
          <a:noFill/>
          <a:ln w="93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73050" indent="-266700"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b="1" dirty="0">
                <a:solidFill>
                  <a:srgbClr val="A912D8"/>
                </a:solidFill>
                <a:latin typeface="Trebuchet MS" pitchFamily="32" charset="0"/>
              </a:rPr>
              <a:t>Я решил выяснить: может быть, причина излишней нагрузки – в том, что сам ранец слишком тяжел и </a:t>
            </a: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b="1" dirty="0">
                <a:solidFill>
                  <a:srgbClr val="A912D8"/>
                </a:solidFill>
                <a:latin typeface="Trebuchet MS" pitchFamily="32" charset="0"/>
              </a:rPr>
              <a:t>взвесил все ранцы без школьных принадлежностей.</a:t>
            </a:r>
            <a:r>
              <a:rPr lang="ru-RU" altLang="ru-RU" b="1" dirty="0">
                <a:solidFill>
                  <a:srgbClr val="F4E7ED"/>
                </a:solidFill>
                <a:latin typeface="Trebuchet MS" pitchFamily="32" charset="0"/>
              </a:rPr>
              <a:t> </a:t>
            </a:r>
            <a:r>
              <a:rPr lang="ru-RU" altLang="ru-RU" sz="1600" b="1" i="1" dirty="0" err="1">
                <a:solidFill>
                  <a:srgbClr val="0000FF"/>
                </a:solidFill>
                <a:latin typeface="Trebuchet MS" pitchFamily="32" charset="0"/>
              </a:rPr>
              <a:t>Ф.И.ученика</a:t>
            </a:r>
            <a:r>
              <a:rPr lang="ru-RU" altLang="ru-RU" sz="1600" b="1" i="1" dirty="0">
                <a:solidFill>
                  <a:srgbClr val="0000FF"/>
                </a:solidFill>
                <a:latin typeface="Trebuchet MS" pitchFamily="32" charset="0"/>
              </a:rPr>
              <a:t>                          вес ранца(г)              выводы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Афонин Саша                960                   </a:t>
            </a:r>
            <a:r>
              <a:rPr lang="ru-RU" altLang="ru-RU" sz="2000" i="1" dirty="0">
                <a:solidFill>
                  <a:srgbClr val="FF0000"/>
                </a:solidFill>
                <a:latin typeface="Trebuchet MS" pitchFamily="32" charset="0"/>
              </a:rPr>
              <a:t>выше нормы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Богомолова Ангелина        300                  </a:t>
            </a:r>
            <a:r>
              <a:rPr lang="ru-RU" altLang="ru-RU" sz="2000" i="1" dirty="0">
                <a:solidFill>
                  <a:srgbClr val="0000CC"/>
                </a:solidFill>
                <a:latin typeface="Trebuchet MS" pitchFamily="32" charset="0"/>
              </a:rPr>
              <a:t>норма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Бехбудов Халид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     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    1450                  </a:t>
            </a:r>
            <a:r>
              <a:rPr lang="ru-RU" altLang="ru-RU" sz="2000" i="1" dirty="0">
                <a:solidFill>
                  <a:srgbClr val="FF0000"/>
                </a:solidFill>
                <a:latin typeface="Trebuchet MS" pitchFamily="32" charset="0"/>
              </a:rPr>
              <a:t>выше нормы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Виланина Юля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	     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   600                  </a:t>
            </a:r>
            <a:r>
              <a:rPr lang="ru-RU" altLang="ru-RU" sz="2000" i="1" dirty="0">
                <a:solidFill>
                  <a:srgbClr val="FF0000"/>
                </a:solidFill>
                <a:latin typeface="Trebuchet MS" pitchFamily="32" charset="0"/>
              </a:rPr>
              <a:t>выше нормы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Букреев Саша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    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       200                       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норма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Григорьевский Женя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     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 1000                  </a:t>
            </a:r>
            <a:r>
              <a:rPr lang="ru-RU" altLang="ru-RU" sz="2000" i="1" dirty="0">
                <a:solidFill>
                  <a:srgbClr val="FF0000"/>
                </a:solidFill>
                <a:latin typeface="Trebuchet MS" pitchFamily="32" charset="0"/>
              </a:rPr>
              <a:t>выше нормы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Гутарина Марина               300                  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норма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Лобашева Настя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                 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200               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норма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Лозинский Лёша               500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                норма</a:t>
            </a:r>
          </a:p>
          <a:p>
            <a:pPr marL="268288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Смирнова Катя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      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    300                 норма      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</a:t>
            </a:r>
            <a:r>
              <a:rPr lang="ru-RU" altLang="ru-RU" sz="2000" i="1" dirty="0" smtClean="0">
                <a:solidFill>
                  <a:srgbClr val="0000FF"/>
                </a:solidFill>
              </a:rPr>
              <a:t>Орлов Женя          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      900                 </a:t>
            </a:r>
            <a:r>
              <a:rPr lang="ru-RU" altLang="ru-RU" sz="2000" i="1" dirty="0">
                <a:solidFill>
                  <a:srgbClr val="FF0000"/>
                </a:solidFill>
                <a:latin typeface="Trebuchet MS" pitchFamily="32" charset="0"/>
              </a:rPr>
              <a:t>выше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 </a:t>
            </a:r>
            <a:r>
              <a:rPr lang="ru-RU" altLang="ru-RU" sz="2000" i="1" dirty="0">
                <a:solidFill>
                  <a:srgbClr val="FF0000"/>
                </a:solidFill>
                <a:latin typeface="Trebuchet MS" pitchFamily="32" charset="0"/>
              </a:rPr>
              <a:t>нормы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 </a:t>
            </a:r>
          </a:p>
          <a:p>
            <a:pPr marL="268288" lvl="0" indent="-261938"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	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Усенко София </a:t>
            </a:r>
            <a:r>
              <a:rPr lang="ru-RU" altLang="ru-RU" sz="2000" b="1" i="1" dirty="0" smtClean="0">
                <a:solidFill>
                  <a:srgbClr val="0000FF"/>
                </a:solidFill>
              </a:rPr>
              <a:t>       </a:t>
            </a:r>
            <a:r>
              <a:rPr lang="ru-RU" altLang="ru-RU" sz="2000" i="1" dirty="0" smtClean="0">
                <a:solidFill>
                  <a:srgbClr val="0000FF"/>
                </a:solidFill>
                <a:latin typeface="Trebuchet MS" pitchFamily="32" charset="0"/>
              </a:rPr>
              <a:t>  300                  </a:t>
            </a:r>
            <a:r>
              <a:rPr lang="ru-RU" altLang="ru-RU" sz="2000" i="1" dirty="0">
                <a:solidFill>
                  <a:srgbClr val="0000FF"/>
                </a:solidFill>
                <a:latin typeface="Trebuchet MS" pitchFamily="32" charset="0"/>
              </a:rPr>
              <a:t>норма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4724400"/>
            <a:ext cx="1871662" cy="181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 rot="10800000">
            <a:off x="457200" y="4763"/>
            <a:ext cx="72390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57200" y="549275"/>
            <a:ext cx="6059488" cy="590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73050" indent="-266700"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600" b="1" i="1" dirty="0">
                <a:solidFill>
                  <a:srgbClr val="A912D8"/>
                </a:solidFill>
                <a:latin typeface="Trebuchet MS" pitchFamily="32" charset="0"/>
              </a:rPr>
              <a:t>А может быть, причина не только в ранцах, но и в учебных пособиях?</a:t>
            </a: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600" dirty="0">
                <a:solidFill>
                  <a:srgbClr val="A912D8"/>
                </a:solidFill>
                <a:latin typeface="Trebuchet MS" pitchFamily="32" charset="0"/>
              </a:rPr>
              <a:t> </a:t>
            </a: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Математика  - </a:t>
            </a:r>
            <a:r>
              <a:rPr lang="ru-RU" altLang="ru-RU" sz="2600" dirty="0" smtClean="0">
                <a:solidFill>
                  <a:srgbClr val="0000FF"/>
                </a:solidFill>
                <a:latin typeface="Trebuchet MS" pitchFamily="32" charset="0"/>
              </a:rPr>
              <a:t>400г</a:t>
            </a:r>
            <a:endParaRPr lang="ru-RU" altLang="ru-RU" sz="2600" dirty="0">
              <a:solidFill>
                <a:srgbClr val="0000FF"/>
              </a:solidFill>
              <a:latin typeface="Trebuchet MS" pitchFamily="32" charset="0"/>
            </a:endParaRPr>
          </a:p>
          <a:p>
            <a:pPr marL="268288" indent="-261938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Русский язык – </a:t>
            </a:r>
            <a:r>
              <a:rPr lang="ru-RU" altLang="ru-RU" sz="2600" dirty="0" smtClean="0">
                <a:solidFill>
                  <a:srgbClr val="0000FF"/>
                </a:solidFill>
                <a:latin typeface="Trebuchet MS" pitchFamily="32" charset="0"/>
              </a:rPr>
              <a:t>400г</a:t>
            </a:r>
            <a:endParaRPr lang="ru-RU" altLang="ru-RU" sz="2600" dirty="0">
              <a:solidFill>
                <a:srgbClr val="0000FF"/>
              </a:solidFill>
              <a:latin typeface="Trebuchet MS" pitchFamily="32" charset="0"/>
            </a:endParaRPr>
          </a:p>
          <a:p>
            <a:pPr marL="268288" indent="-261938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Литературное чтение – </a:t>
            </a:r>
            <a:r>
              <a:rPr lang="ru-RU" altLang="ru-RU" sz="2600" dirty="0" smtClean="0">
                <a:solidFill>
                  <a:srgbClr val="0000FF"/>
                </a:solidFill>
                <a:latin typeface="Trebuchet MS" pitchFamily="32" charset="0"/>
              </a:rPr>
              <a:t>450г</a:t>
            </a:r>
            <a:endParaRPr lang="ru-RU" altLang="ru-RU" sz="2600" dirty="0">
              <a:solidFill>
                <a:srgbClr val="0000FF"/>
              </a:solidFill>
              <a:latin typeface="Trebuchet MS" pitchFamily="32" charset="0"/>
            </a:endParaRPr>
          </a:p>
          <a:p>
            <a:pPr marL="268288" indent="-261938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 smtClean="0">
                <a:solidFill>
                  <a:srgbClr val="0000FF"/>
                </a:solidFill>
                <a:latin typeface="Trebuchet MS" pitchFamily="32" charset="0"/>
              </a:rPr>
              <a:t>История – 500г</a:t>
            </a:r>
            <a:endParaRPr lang="ru-RU" altLang="ru-RU" sz="2600" dirty="0">
              <a:solidFill>
                <a:srgbClr val="0000FF"/>
              </a:solidFill>
              <a:latin typeface="Trebuchet MS" pitchFamily="32" charset="0"/>
            </a:endParaRPr>
          </a:p>
          <a:p>
            <a:pPr marL="268288" indent="-261938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Английский язык+тетрадь – </a:t>
            </a:r>
            <a:r>
              <a:rPr lang="ru-RU" altLang="ru-RU" sz="2600" dirty="0" smtClean="0">
                <a:solidFill>
                  <a:srgbClr val="0000FF"/>
                </a:solidFill>
                <a:latin typeface="Trebuchet MS" pitchFamily="32" charset="0"/>
              </a:rPr>
              <a:t>350г+100г</a:t>
            </a:r>
            <a:endParaRPr lang="ru-RU" altLang="ru-RU" sz="2600" dirty="0">
              <a:solidFill>
                <a:srgbClr val="0000FF"/>
              </a:solidFill>
              <a:latin typeface="Trebuchet MS" pitchFamily="32" charset="0"/>
            </a:endParaRPr>
          </a:p>
          <a:p>
            <a:pPr marL="268288" indent="-261938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 smtClean="0">
                <a:solidFill>
                  <a:srgbClr val="0000FF"/>
                </a:solidFill>
                <a:latin typeface="Trebuchet MS" pitchFamily="32" charset="0"/>
              </a:rPr>
              <a:t>Биология </a:t>
            </a: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- </a:t>
            </a:r>
            <a:r>
              <a:rPr lang="ru-RU" altLang="ru-RU" sz="2600" dirty="0" smtClean="0">
                <a:solidFill>
                  <a:srgbClr val="0000FF"/>
                </a:solidFill>
                <a:latin typeface="Trebuchet MS" pitchFamily="32" charset="0"/>
              </a:rPr>
              <a:t>300 </a:t>
            </a: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г</a:t>
            </a: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  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270" y="1628800"/>
            <a:ext cx="1262062" cy="164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544" y="3717032"/>
            <a:ext cx="1474788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1709738" cy="219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265" y="1931439"/>
            <a:ext cx="1371600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320675"/>
            <a:ext cx="7239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476250"/>
            <a:ext cx="7239000" cy="598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7411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68645"/>
              </p:ext>
            </p:extLst>
          </p:nvPr>
        </p:nvGraphicFramePr>
        <p:xfrm>
          <a:off x="323528" y="907386"/>
          <a:ext cx="6989763" cy="4564127"/>
        </p:xfrm>
        <a:graphic>
          <a:graphicData uri="http://schemas.openxmlformats.org/drawingml/2006/table">
            <a:tbl>
              <a:tblPr/>
              <a:tblGrid>
                <a:gridCol w="2663825"/>
                <a:gridCol w="4325938"/>
              </a:tblGrid>
              <a:tr h="78105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912D8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ДНИ НЕДЕЛИ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912D8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ВЕС РАНЦА(без </a:t>
                      </a:r>
                      <a:r>
                        <a:rPr kumimoji="0" lang="ru-RU" altLang="ru-RU" sz="2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A912D8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допол</a:t>
                      </a:r>
                      <a:r>
                        <a:rPr kumimoji="0" lang="ru-RU" altLang="ru-RU" sz="2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912D8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. книг)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</a:tr>
              <a:tr h="63500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ПОНЕДЕЛЬНИК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5кг900г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ВТОРНИК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5кг600г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</a:tr>
              <a:tr h="78105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СРЕДА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5500г(без спорт. формы)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</a:tr>
              <a:tr h="638175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ЧЕТВЕРГ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5кг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</a:tr>
              <a:tr h="635000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ПЯТНИЦА</a:t>
                      </a: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rebuchet MS" pitchFamily="32" charset="0"/>
                          <a:ea typeface="Lucida Sans Unicode" charset="0"/>
                          <a:cs typeface="Lucida Sans Unicode" charset="0"/>
                        </a:rPr>
                        <a:t>6кг200г</a:t>
                      </a: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</a:tr>
              <a:tr h="139387"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rebuchet MS" pitchFamily="32" charset="0"/>
                        <a:ea typeface="Lucida Sans Unicode" charset="0"/>
                        <a:cs typeface="Lucida Sans Unicode" charset="0"/>
                      </a:endParaRPr>
                    </a:p>
                  </a:txBody>
                  <a:tcPr marL="90000" marR="90000" marT="46800" marB="46800" horzOverflow="overflow">
                    <a:lnL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2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1pPr>
                      <a:lvl2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100"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2pPr>
                      <a:lvl3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3pPr>
                      <a:lvl4pPr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6C6C6C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4pPr>
                      <a:lvl5pPr eaLnBrk="0" hangingPunct="0">
                        <a:spcBef>
                          <a:spcPts val="4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1600">
                          <a:solidFill>
                            <a:srgbClr val="FFFFFF"/>
                          </a:solidFill>
                          <a:latin typeface="Arial" charset="0"/>
                          <a:ea typeface="Lucida Sans Unicode" charset="0"/>
                          <a:cs typeface="Lucida Sans Unicode" charset="0"/>
                        </a:defRPr>
                      </a:lvl9pPr>
                    </a:lstStyle>
                    <a:p>
                      <a:pPr marL="0" marR="0" lvl="0" indent="0" algn="l" defTabSz="449263" rtl="0" eaLnBrk="0" fontAlgn="base" latinLnBrk="0" hangingPunct="0">
                        <a:lnSpc>
                          <a:spcPct val="108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73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rebuchet MS" pitchFamily="32" charset="0"/>
                        <a:ea typeface="Lucida Sans Unicode" charset="0"/>
                        <a:cs typeface="Lucida Sans Unicode" charset="0"/>
                      </a:endParaRPr>
                    </a:p>
                  </a:txBody>
                  <a:tcPr marL="90000" marR="90000" marT="46800" marB="46800" horzOverflow="overflow">
                    <a:lnL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490C5"/>
                    </a:solidFill>
                  </a:tcPr>
                </a:tc>
              </a:tr>
            </a:tbl>
          </a:graphicData>
        </a:graphic>
      </p:graphicFrame>
      <p:pic>
        <p:nvPicPr>
          <p:cNvPr id="17463" name="Picture 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175" y="2852738"/>
            <a:ext cx="2182813" cy="154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64" name="Picture 5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38" y="3860800"/>
            <a:ext cx="2232025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65" name="Picture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838" y="3860800"/>
            <a:ext cx="2232025" cy="216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 rot="10800000">
            <a:off x="457200" y="4763"/>
            <a:ext cx="72390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68312" y="549275"/>
            <a:ext cx="8208144" cy="590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73050" indent="-266700"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8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400" b="1" i="1" dirty="0">
                <a:solidFill>
                  <a:srgbClr val="A912D8"/>
                </a:solidFill>
                <a:latin typeface="Trebuchet MS" pitchFamily="32" charset="0"/>
              </a:rPr>
              <a:t>Подвел итоги:</a:t>
            </a: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SzPct val="73000"/>
              <a:buFontTx/>
              <a:buNone/>
            </a:pPr>
            <a:endParaRPr lang="ru-RU" altLang="ru-RU" sz="2400" b="1" i="1" dirty="0">
              <a:solidFill>
                <a:srgbClr val="A912D8"/>
              </a:solidFill>
              <a:latin typeface="Trebuchet MS" pitchFamily="32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200" dirty="0">
                <a:solidFill>
                  <a:srgbClr val="A912D8"/>
                </a:solidFill>
                <a:latin typeface="Trebuchet MS" pitchFamily="32" charset="0"/>
              </a:rPr>
              <a:t>-самый правильный ранец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 (до </a:t>
            </a:r>
            <a:r>
              <a:rPr lang="ru-RU" altLang="ru-RU" sz="2200" dirty="0" smtClean="0">
                <a:solidFill>
                  <a:srgbClr val="0000FF"/>
                </a:solidFill>
                <a:latin typeface="Trebuchet MS" pitchFamily="32" charset="0"/>
              </a:rPr>
              <a:t>4</a:t>
            </a:r>
            <a:r>
              <a:rPr lang="en-US" altLang="ru-RU" sz="2200" dirty="0" smtClean="0">
                <a:solidFill>
                  <a:srgbClr val="0000FF"/>
                </a:solidFill>
                <a:latin typeface="Trebuchet MS" pitchFamily="32" charset="0"/>
              </a:rPr>
              <a:t>00</a:t>
            </a:r>
            <a:r>
              <a:rPr lang="ru-RU" altLang="ru-RU" sz="2200" dirty="0" smtClean="0">
                <a:solidFill>
                  <a:srgbClr val="0000FF"/>
                </a:solidFill>
                <a:latin typeface="Trebuchet MS" pitchFamily="32" charset="0"/>
              </a:rPr>
              <a:t> 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г</a:t>
            </a:r>
            <a:r>
              <a:rPr lang="ru-RU" altLang="ru-RU" sz="2200" dirty="0" smtClean="0">
                <a:solidFill>
                  <a:srgbClr val="0000FF"/>
                </a:solidFill>
                <a:latin typeface="Trebuchet MS" pitchFamily="32" charset="0"/>
              </a:rPr>
              <a:t>)- Богомолова Ангелина, Букреев Саша, Гутарина Марина, Лобашева Настя</a:t>
            </a:r>
            <a:r>
              <a:rPr lang="en-US" altLang="ru-RU" sz="2200" dirty="0" smtClean="0">
                <a:solidFill>
                  <a:srgbClr val="0000FF"/>
                </a:solidFill>
                <a:latin typeface="Trebuchet MS" pitchFamily="32" charset="0"/>
              </a:rPr>
              <a:t>;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/>
            </a:r>
            <a:b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2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200" dirty="0">
                <a:solidFill>
                  <a:srgbClr val="A912D8"/>
                </a:solidFill>
                <a:latin typeface="Trebuchet MS" pitchFamily="32" charset="0"/>
              </a:rPr>
              <a:t>-самый легкий портфель-</a:t>
            </a:r>
            <a:r>
              <a:rPr lang="ru-RU" altLang="ru-RU" sz="2200" dirty="0" smtClean="0">
                <a:solidFill>
                  <a:srgbClr val="0000FF"/>
                </a:solidFill>
                <a:latin typeface="Trebuchet MS" pitchFamily="32" charset="0"/>
              </a:rPr>
              <a:t> Афонин</a:t>
            </a:r>
            <a:r>
              <a:rPr lang="ru-RU" altLang="ru-RU" sz="2200" dirty="0" smtClean="0">
                <a:solidFill>
                  <a:srgbClr val="A912D8"/>
                </a:solidFill>
                <a:latin typeface="Trebuchet MS" pitchFamily="32" charset="0"/>
              </a:rPr>
              <a:t> 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Саша</a:t>
            </a:r>
            <a:b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2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200" dirty="0">
                <a:solidFill>
                  <a:srgbClr val="A912D8"/>
                </a:solidFill>
                <a:latin typeface="Trebuchet MS" pitchFamily="32" charset="0"/>
              </a:rPr>
              <a:t>– самый тяжелый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 – </a:t>
            </a:r>
            <a:r>
              <a:rPr lang="ru-RU" altLang="ru-RU" sz="2200" dirty="0" smtClean="0">
                <a:solidFill>
                  <a:srgbClr val="0000FF"/>
                </a:solidFill>
                <a:latin typeface="Trebuchet MS" pitchFamily="32" charset="0"/>
              </a:rPr>
              <a:t>Букреев Саша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/>
            </a:r>
            <a:b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2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200" dirty="0">
                <a:solidFill>
                  <a:srgbClr val="A912D8"/>
                </a:solidFill>
                <a:latin typeface="Trebuchet MS" pitchFamily="32" charset="0"/>
              </a:rPr>
              <a:t>– самый тяжелый ранец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 с принадлежностями в пятницу;</a:t>
            </a:r>
            <a:b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2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200" dirty="0">
                <a:solidFill>
                  <a:srgbClr val="A912D8"/>
                </a:solidFill>
                <a:latin typeface="Trebuchet MS" pitchFamily="32" charset="0"/>
              </a:rPr>
              <a:t>– самый легкий ранец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 с принадлежностями в четверг;</a:t>
            </a:r>
            <a:b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2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– </a:t>
            </a:r>
            <a:r>
              <a:rPr lang="ru-RU" altLang="ru-RU" sz="2200" dirty="0">
                <a:solidFill>
                  <a:srgbClr val="A912D8"/>
                </a:solidFill>
                <a:latin typeface="Trebuchet MS" pitchFamily="32" charset="0"/>
              </a:rPr>
              <a:t>самый тяжелый учебник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 – </a:t>
            </a:r>
            <a:r>
              <a:rPr lang="ru-RU" altLang="ru-RU" sz="2200" dirty="0" smtClean="0">
                <a:solidFill>
                  <a:srgbClr val="0000FF"/>
                </a:solidFill>
                <a:latin typeface="Trebuchet MS" pitchFamily="32" charset="0"/>
              </a:rPr>
              <a:t>история.</a:t>
            </a: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/>
            </a:r>
            <a:b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</a:b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/>
            </a:r>
            <a:b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200" dirty="0">
              <a:solidFill>
                <a:srgbClr val="0000FF"/>
              </a:solidFill>
              <a:latin typeface="Trebuchet MS" pitchFamily="32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275" y="4292600"/>
            <a:ext cx="196215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57200" y="1609725"/>
            <a:ext cx="7239000" cy="4846638"/>
          </a:xfrm>
          <a:prstGeom prst="rect">
            <a:avLst/>
          </a:prstGeom>
          <a:solidFill>
            <a:srgbClr val="F8E2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66700" indent="-266700"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У многих учеников нашего класса вес ранца не соответствует гигиеническим нормам. Для того, чтобы разгрузить ранцы я составил рекомендации.</a:t>
            </a:r>
          </a:p>
        </p:txBody>
      </p:sp>
      <p:sp>
        <p:nvSpPr>
          <p:cNvPr id="19458" name="WordArt 2"/>
          <p:cNvSpPr>
            <a:spLocks noChangeArrowheads="1" noChangeShapeType="1" noTextEdit="1"/>
          </p:cNvSpPr>
          <p:nvPr/>
        </p:nvSpPr>
        <p:spPr bwMode="auto">
          <a:xfrm>
            <a:off x="1331913" y="260350"/>
            <a:ext cx="4953000" cy="1368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kern="10">
                <a:solidFill>
                  <a:srgbClr val="0000FF"/>
                </a:solid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Результаты исследования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500438"/>
            <a:ext cx="196215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240">
        <p:checker/>
      </p:transition>
    </mc:Choice>
    <mc:Fallback xmlns="">
      <p:transition spd="slow" advTm="1024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68313" y="1268413"/>
            <a:ext cx="4475162" cy="48466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66700" indent="-266700"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800" b="1" dirty="0">
                <a:solidFill>
                  <a:srgbClr val="0000FF"/>
                </a:solidFill>
                <a:latin typeface="Trebuchet MS" pitchFamily="32" charset="0"/>
              </a:rPr>
              <a:t>ВЫВОД:</a:t>
            </a:r>
          </a:p>
          <a:p>
            <a:pPr marL="271463">
              <a:spcBef>
                <a:spcPts val="600"/>
              </a:spcBef>
              <a:buClrTx/>
              <a:buSzPct val="73000"/>
              <a:buFontTx/>
              <a:buNone/>
            </a:pPr>
            <a:endParaRPr lang="ru-RU" altLang="ru-RU" sz="2800" b="1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800" b="1" dirty="0">
                <a:solidFill>
                  <a:srgbClr val="0000FF"/>
                </a:solidFill>
                <a:latin typeface="Trebuchet MS" pitchFamily="32" charset="0"/>
              </a:rPr>
              <a:t>Осанку школьникам портят тяжелые ранцы и особенно – портфели. 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500438"/>
            <a:ext cx="2735262" cy="273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765175"/>
            <a:ext cx="2592387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240">
        <p:checker/>
      </p:transition>
    </mc:Choice>
    <mc:Fallback xmlns="">
      <p:transition spd="slow" advTm="1024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573498" y="31886"/>
            <a:ext cx="6120680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kern="10" dirty="0" smtClean="0">
                <a:solidFill>
                  <a:srgbClr val="0000FF"/>
                </a:solid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Оптимальное решение проблемы</a:t>
            </a:r>
            <a:endParaRPr lang="ru-RU" kern="10" dirty="0">
              <a:solidFill>
                <a:srgbClr val="0000FF"/>
              </a:solidFill>
              <a:effectLst>
                <a:outerShdw dist="53966" dir="2700000" algn="ctr" rotWithShape="0">
                  <a:srgbClr val="C0C0C0">
                    <a:alpha val="80011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26" name="Picture 2" descr="Картинки по запросу gmini magicbook z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3070">
            <a:off x="5483206" y="1577740"/>
            <a:ext cx="3341140" cy="250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3994" y="1327286"/>
            <a:ext cx="4816942" cy="45243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Один из самых удобных способов решении этой проблемы – электронная книга. Вес моей электронной книги 230г. То есть она легче одного учебника. Она экономичней чем все учебники вместе взятые. Например: средняя арифметическая цена </a:t>
            </a:r>
          </a:p>
          <a:p>
            <a:r>
              <a:rPr lang="ru-RU" dirty="0">
                <a:solidFill>
                  <a:srgbClr val="000099"/>
                </a:solidFill>
              </a:rPr>
              <a:t>в</a:t>
            </a:r>
            <a:r>
              <a:rPr lang="ru-RU" dirty="0" smtClean="0">
                <a:solidFill>
                  <a:srgbClr val="000099"/>
                </a:solidFill>
              </a:rPr>
              <a:t>сех учебников средней школы 6000 рублей. Если умножить это число на 11, то мы получим 66000 рублей + давайте не будем забывать про книги на лето. А стоимость моей электронной книги 7000 рублей. Также она не портит зрение, даже с подсветкой. Размер шрифта можно очень быстро настроить. А заряда аккумулятора хватит на целый месяц непрерывной работы.</a:t>
            </a:r>
            <a:endParaRPr lang="ru-RU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9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395288" y="1557338"/>
            <a:ext cx="4824412" cy="484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66700" indent="-266700"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- не носите лишнего в ранцах;</a:t>
            </a:r>
          </a:p>
          <a:p>
            <a:pPr marL="271463"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   - проверяйте ранец ежедневно;</a:t>
            </a:r>
          </a:p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 -и не забывайте вытащить из него ненужное. </a:t>
            </a:r>
          </a:p>
        </p:txBody>
      </p:sp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2138363" y="404813"/>
            <a:ext cx="4867275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kern="10" dirty="0">
                <a:solidFill>
                  <a:srgbClr val="0000FF"/>
                </a:solid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Рекомендации ученикам:</a:t>
            </a: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2427288"/>
            <a:ext cx="2214563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240">
        <p:checker/>
      </p:transition>
    </mc:Choice>
    <mc:Fallback xmlns="">
      <p:transition spd="slow" advTm="1024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457200" y="1484313"/>
            <a:ext cx="7643813" cy="4972050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71463" indent="-266700"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1463" algn="l"/>
                <a:tab pos="719138" algn="l"/>
                <a:tab pos="1168400" algn="l"/>
                <a:tab pos="1617663" algn="l"/>
                <a:tab pos="2066925" algn="l"/>
                <a:tab pos="2516188" algn="l"/>
                <a:tab pos="2965450" algn="l"/>
                <a:tab pos="3414713" algn="l"/>
                <a:tab pos="3863975" algn="l"/>
                <a:tab pos="4313238" algn="l"/>
                <a:tab pos="4762500" algn="l"/>
                <a:tab pos="5211763" algn="l"/>
                <a:tab pos="5661025" algn="l"/>
                <a:tab pos="6110288" algn="l"/>
                <a:tab pos="6559550" algn="l"/>
                <a:tab pos="7008813" algn="l"/>
                <a:tab pos="7458075" algn="l"/>
                <a:tab pos="7907338" algn="l"/>
                <a:tab pos="8356600" algn="l"/>
                <a:tab pos="8805863" algn="l"/>
                <a:tab pos="9255125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endParaRPr lang="ru-RU" altLang="ru-RU" sz="2600" dirty="0">
              <a:solidFill>
                <a:srgbClr val="FFFFFF"/>
              </a:solidFill>
              <a:latin typeface="Trebuchet MS" pitchFamily="32" charset="0"/>
            </a:endParaRPr>
          </a:p>
          <a:p>
            <a:pPr marL="266700" indent="-261938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-</a:t>
            </a:r>
            <a:r>
              <a:rPr lang="ru-RU" altLang="ru-RU" sz="2600" dirty="0">
                <a:solidFill>
                  <a:srgbClr val="FFFFFF"/>
                </a:solidFill>
                <a:latin typeface="Trebuchet MS" pitchFamily="32" charset="0"/>
              </a:rPr>
              <a:t> </a:t>
            </a: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У ваших детей от тяжелых нагрузок портится осанка.</a:t>
            </a:r>
          </a:p>
          <a:p>
            <a:pPr marL="266700" indent="-261938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- Просим вас: не покупайте тяжелые ранцы. Врачи рекомендуют средний вес пустого ранца для ученика </a:t>
            </a:r>
            <a:r>
              <a:rPr lang="ru-RU" altLang="ru-RU" sz="2600" dirty="0" smtClean="0">
                <a:solidFill>
                  <a:srgbClr val="0000FF"/>
                </a:solidFill>
                <a:latin typeface="Trebuchet MS" pitchFamily="32" charset="0"/>
              </a:rPr>
              <a:t>средней </a:t>
            </a: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школы – </a:t>
            </a:r>
            <a:r>
              <a:rPr lang="ru-RU" altLang="ru-RU" sz="2600" dirty="0" smtClean="0">
                <a:solidFill>
                  <a:srgbClr val="0000FF"/>
                </a:solidFill>
                <a:latin typeface="Trebuchet MS" pitchFamily="32" charset="0"/>
              </a:rPr>
              <a:t>400гр</a:t>
            </a: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.</a:t>
            </a:r>
          </a:p>
          <a:p>
            <a:pPr>
              <a:spcBef>
                <a:spcPts val="600"/>
              </a:spcBef>
              <a:buClrTx/>
              <a:buSzPct val="73000"/>
              <a:buFontTx/>
              <a:buNone/>
            </a:pPr>
            <a:endParaRPr lang="ru-RU" altLang="ru-RU" sz="2600" dirty="0">
              <a:solidFill>
                <a:srgbClr val="0000FF"/>
              </a:solidFill>
              <a:latin typeface="Trebuchet MS" pitchFamily="32" charset="0"/>
            </a:endParaRPr>
          </a:p>
          <a:p>
            <a:pPr marL="266700" indent="-261938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-Ваши дети быстрее устают, таская  за своей спиной тяжеловесы.</a:t>
            </a:r>
          </a:p>
        </p:txBody>
      </p:sp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1908175" y="0"/>
            <a:ext cx="5076825" cy="17287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kern="10">
                <a:solidFill>
                  <a:srgbClr val="0000FF"/>
                </a:solid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Рекомендации родителям: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75" y="979488"/>
            <a:ext cx="1679575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10240">
        <p:checker/>
      </p:transition>
    </mc:Choice>
    <mc:Fallback xmlns="">
      <p:transition spd="slow" advTm="1024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520700" y="1341438"/>
            <a:ext cx="4514850" cy="7577137"/>
            <a:chOff x="328" y="845"/>
            <a:chExt cx="2844" cy="4773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" y="983"/>
              <a:ext cx="2838" cy="4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47" name="Text Box 3"/>
            <p:cNvSpPr txBox="1">
              <a:spLocks noChangeArrowheads="1"/>
            </p:cNvSpPr>
            <p:nvPr/>
          </p:nvSpPr>
          <p:spPr bwMode="auto">
            <a:xfrm>
              <a:off x="328" y="845"/>
              <a:ext cx="2838" cy="46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763713" y="836613"/>
            <a:ext cx="1655762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 dirty="0">
                <a:ln w="9360" cap="sq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Цель:</a:t>
            </a:r>
          </a:p>
        </p:txBody>
      </p:sp>
    </p:spTree>
  </p:cSld>
  <p:clrMapOvr>
    <a:masterClrMapping/>
  </p:clrMapOvr>
  <p:transition spd="slow" advTm="1024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57200" y="320675"/>
            <a:ext cx="7239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tIns="0" rIns="4572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altLang="ru-RU" sz="3400" b="1" dirty="0">
                <a:solidFill>
                  <a:srgbClr val="990099"/>
                </a:solidFill>
                <a:latin typeface="Trebuchet MS" pitchFamily="32" charset="0"/>
              </a:rPr>
              <a:t>Рекомендации учителям и работникам школ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1609725"/>
            <a:ext cx="7239000" cy="48466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66700" indent="-266700"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– использовать  те учебники , которые прошли гигиеническую экспертизу;</a:t>
            </a:r>
            <a:b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– найти возможность  использовать два комплекта учебников (один – в школе и один – дома);</a:t>
            </a:r>
            <a:b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– при составлении  расписания учитывать  требования к весу ежедневных учебных комплектов;</a:t>
            </a:r>
            <a:b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– организовать хранение сменной обуви, спортивной формы, принадлежностей для уроков труда, изобразительного искусства  в помещении школы;</a:t>
            </a:r>
            <a:b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</a:b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None/>
            </a:pP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None/>
            </a:pP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None/>
            </a:pP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None/>
            </a:pP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None/>
            </a:pP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None/>
            </a:pPr>
            <a:endParaRPr lang="ru-RU" altLang="ru-RU" sz="2000" dirty="0">
              <a:solidFill>
                <a:srgbClr val="0000FF"/>
              </a:solidFill>
              <a:latin typeface="Trebuchet MS" pitchFamily="3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365019">
            <a:off x="1043608" y="1954287"/>
            <a:ext cx="34563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chemeClr val="accent2"/>
                </a:solidFill>
              </a:rPr>
              <a:t>Спасибо за внимание!!!</a:t>
            </a:r>
            <a:endParaRPr lang="ru-RU" sz="4400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55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Group 1"/>
          <p:cNvGrpSpPr>
            <a:grpSpLocks/>
          </p:cNvGrpSpPr>
          <p:nvPr/>
        </p:nvGrpSpPr>
        <p:grpSpPr bwMode="auto">
          <a:xfrm>
            <a:off x="566738" y="280988"/>
            <a:ext cx="7242175" cy="1144587"/>
            <a:chOff x="357" y="177"/>
            <a:chExt cx="4562" cy="721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" y="177"/>
              <a:ext cx="4562" cy="7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171" name="Text Box 3"/>
            <p:cNvSpPr txBox="1">
              <a:spLocks noChangeArrowheads="1"/>
            </p:cNvSpPr>
            <p:nvPr/>
          </p:nvSpPr>
          <p:spPr bwMode="auto">
            <a:xfrm>
              <a:off x="357" y="177"/>
              <a:ext cx="4562" cy="7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57200" y="1412875"/>
            <a:ext cx="8002588" cy="4903788"/>
          </a:xfrm>
          <a:prstGeom prst="rect">
            <a:avLst/>
          </a:prstGeom>
          <a:solidFill>
            <a:srgbClr val="FEF0D7"/>
          </a:solidFill>
          <a:ln w="93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66700" indent="-266700"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" charset="2"/>
              <a:buChar char=""/>
            </a:pPr>
            <a:r>
              <a:rPr lang="en-US" altLang="ru-RU" sz="2600" b="1" dirty="0" smtClean="0">
                <a:solidFill>
                  <a:srgbClr val="0000FF"/>
                </a:solidFill>
                <a:latin typeface="Trebuchet MS" pitchFamily="32" charset="0"/>
              </a:rPr>
              <a:t>-</a:t>
            </a:r>
            <a:r>
              <a:rPr lang="ru-RU" altLang="ru-RU" sz="2600" b="1" dirty="0" smtClean="0">
                <a:solidFill>
                  <a:srgbClr val="0000FF"/>
                </a:solidFill>
                <a:latin typeface="Trebuchet MS" pitchFamily="32" charset="0"/>
              </a:rPr>
              <a:t>Проанализировать данные в медицинской литературе по теме исследования.</a:t>
            </a:r>
          </a:p>
          <a:p>
            <a:pPr marL="271463">
              <a:spcBef>
                <a:spcPts val="600"/>
              </a:spcBef>
              <a:buClrTx/>
              <a:buSzPct val="73000"/>
              <a:buFontTx/>
              <a:buNone/>
            </a:pPr>
            <a:endParaRPr lang="ru-RU" altLang="ru-RU" sz="2600" b="1" dirty="0" smtClean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" charset="2"/>
              <a:buChar char=""/>
            </a:pPr>
            <a:r>
              <a:rPr lang="en-US" altLang="ru-RU" sz="2600" b="1" dirty="0" smtClean="0">
                <a:solidFill>
                  <a:srgbClr val="0000FF"/>
                </a:solidFill>
                <a:latin typeface="Trebuchet MS" pitchFamily="32" charset="0"/>
              </a:rPr>
              <a:t>-</a:t>
            </a:r>
            <a:r>
              <a:rPr lang="ru-RU" altLang="ru-RU" sz="2600" b="1" dirty="0" smtClean="0">
                <a:solidFill>
                  <a:srgbClr val="0000FF"/>
                </a:solidFill>
                <a:latin typeface="Trebuchet MS" pitchFamily="32" charset="0"/>
              </a:rPr>
              <a:t>Описать, как влияют тяжелые ранцы на растущий организм ребенка</a:t>
            </a:r>
            <a:r>
              <a:rPr lang="en-US" altLang="ru-RU" sz="2600" b="1" dirty="0" smtClean="0">
                <a:solidFill>
                  <a:srgbClr val="0000FF"/>
                </a:solidFill>
                <a:latin typeface="Trebuchet MS" pitchFamily="32" charset="0"/>
              </a:rPr>
              <a:t>.</a:t>
            </a:r>
          </a:p>
          <a:p>
            <a:pPr marL="271463">
              <a:spcBef>
                <a:spcPts val="600"/>
              </a:spcBef>
              <a:buClrTx/>
              <a:buSzPct val="73000"/>
              <a:buFontTx/>
              <a:buNone/>
            </a:pPr>
            <a:endParaRPr lang="en-US" altLang="ru-RU" sz="2600" b="1" dirty="0" smtClean="0">
              <a:solidFill>
                <a:srgbClr val="0000FF"/>
              </a:solidFill>
              <a:latin typeface="Trebuchet MS" pitchFamily="32" charset="0"/>
            </a:endParaRPr>
          </a:p>
          <a:p>
            <a:pPr marL="271463">
              <a:spcBef>
                <a:spcPts val="600"/>
              </a:spcBef>
              <a:buClrTx/>
              <a:buSzPct val="73000"/>
              <a:buFontTx/>
              <a:buNone/>
            </a:pPr>
            <a:r>
              <a:rPr lang="en-US" altLang="ru-RU" sz="2600" b="1" dirty="0" smtClean="0">
                <a:solidFill>
                  <a:srgbClr val="0000FF"/>
                </a:solidFill>
                <a:latin typeface="Trebuchet MS" pitchFamily="32" charset="0"/>
              </a:rPr>
              <a:t>-</a:t>
            </a:r>
            <a:r>
              <a:rPr lang="ru-RU" altLang="ru-RU" sz="2600" b="1" dirty="0" smtClean="0">
                <a:solidFill>
                  <a:srgbClr val="0000FF"/>
                </a:solidFill>
                <a:latin typeface="Trebuchet MS" pitchFamily="32" charset="0"/>
              </a:rPr>
              <a:t>Доказать, что тяжелый портфель  вредит здоровью.</a:t>
            </a:r>
          </a:p>
          <a:p>
            <a:pPr marL="271463">
              <a:spcBef>
                <a:spcPts val="600"/>
              </a:spcBef>
              <a:buClrTx/>
              <a:buSzPct val="73000"/>
              <a:buFontTx/>
              <a:buNone/>
            </a:pPr>
            <a:endParaRPr lang="ru-RU" altLang="ru-RU" sz="2600" b="1" dirty="0" smtClean="0">
              <a:solidFill>
                <a:srgbClr val="0000FF"/>
              </a:solidFill>
              <a:latin typeface="Trebuchet MS" pitchFamily="32" charset="0"/>
            </a:endParaRPr>
          </a:p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" charset="2"/>
              <a:buChar char=""/>
            </a:pPr>
            <a:r>
              <a:rPr lang="en-US" altLang="ru-RU" sz="2600" b="1" dirty="0" smtClean="0">
                <a:solidFill>
                  <a:srgbClr val="0000FF"/>
                </a:solidFill>
                <a:latin typeface="Trebuchet MS" pitchFamily="32" charset="0"/>
              </a:rPr>
              <a:t>-</a:t>
            </a:r>
            <a:r>
              <a:rPr lang="ru-RU" altLang="ru-RU" sz="2600" b="1" dirty="0" smtClean="0">
                <a:solidFill>
                  <a:srgbClr val="0000FF"/>
                </a:solidFill>
                <a:latin typeface="Trebuchet MS" pitchFamily="32" charset="0"/>
              </a:rPr>
              <a:t>Предложить свои  способы решения проблемы.</a:t>
            </a:r>
            <a:endParaRPr lang="ru-RU" altLang="ru-RU" sz="2600" b="1" dirty="0">
              <a:solidFill>
                <a:srgbClr val="0000FF"/>
              </a:solidFill>
              <a:latin typeface="Trebuchet MS" pitchFamily="32" charset="0"/>
            </a:endParaRPr>
          </a:p>
        </p:txBody>
      </p:sp>
    </p:spTree>
  </p:cSld>
  <p:clrMapOvr>
    <a:masterClrMapping/>
  </p:clrMapOvr>
  <p:transition spd="slow" advTm="1024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179388" y="1412875"/>
            <a:ext cx="5256212" cy="11255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 dirty="0"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Я предполагаю, что тяжёлый ранец</a:t>
            </a:r>
          </a:p>
          <a:p>
            <a:pPr algn="ctr"/>
            <a:r>
              <a:rPr lang="ru-RU" kern="10" dirty="0"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 вредит здоровью.</a:t>
            </a:r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1763713" y="549275"/>
            <a:ext cx="4638675" cy="523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 dirty="0">
                <a:solidFill>
                  <a:srgbClr val="336699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Гипотеза исследования:</a:t>
            </a: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3995738" y="3789363"/>
            <a:ext cx="288925" cy="144462"/>
          </a:xfrm>
          <a:prstGeom prst="ellipse">
            <a:avLst/>
          </a:prstGeom>
          <a:solidFill>
            <a:srgbClr val="F9EFA5"/>
          </a:solidFill>
          <a:ln w="936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4572000" y="3573463"/>
            <a:ext cx="647700" cy="215900"/>
          </a:xfrm>
          <a:prstGeom prst="ellipse">
            <a:avLst/>
          </a:prstGeom>
          <a:solidFill>
            <a:srgbClr val="F9EFA5"/>
          </a:solidFill>
          <a:ln w="936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5508625" y="3213100"/>
            <a:ext cx="720725" cy="287338"/>
          </a:xfrm>
          <a:prstGeom prst="ellipse">
            <a:avLst/>
          </a:prstGeom>
          <a:solidFill>
            <a:srgbClr val="F9EFA5"/>
          </a:solidFill>
          <a:ln w="936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6443663" y="2420938"/>
            <a:ext cx="1800225" cy="792162"/>
          </a:xfrm>
          <a:prstGeom prst="ellipse">
            <a:avLst/>
          </a:prstGeom>
          <a:solidFill>
            <a:srgbClr val="F9EFA5"/>
          </a:solidFill>
          <a:ln w="9360" cap="sq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492375"/>
            <a:ext cx="792163" cy="76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Tm="1024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357563"/>
            <a:ext cx="3022600" cy="277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395288" y="1412875"/>
            <a:ext cx="4392612" cy="35290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kern="10" dirty="0">
                <a:solidFill>
                  <a:srgbClr val="800080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анализ, опрос, наблюдение,</a:t>
            </a:r>
          </a:p>
          <a:p>
            <a:pPr algn="ctr"/>
            <a:r>
              <a:rPr lang="ru-RU" b="1" kern="10" dirty="0">
                <a:solidFill>
                  <a:srgbClr val="800080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сбор информации из книг журналов и </a:t>
            </a:r>
          </a:p>
          <a:p>
            <a:pPr algn="ctr"/>
            <a:r>
              <a:rPr lang="ru-RU" b="1" kern="10" dirty="0">
                <a:solidFill>
                  <a:srgbClr val="800080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газет, эксперимент.</a:t>
            </a: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6019800" cy="698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 dirty="0">
                <a:solidFill>
                  <a:srgbClr val="0000FF"/>
                </a:solidFill>
                <a:effectLst>
                  <a:outerShdw dist="40186" dir="1096358" algn="ctr" rotWithShape="0">
                    <a:srgbClr val="B2B2B2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МЕТОДЫ ИССЛЕДОВАНИЯ:</a:t>
            </a:r>
          </a:p>
        </p:txBody>
      </p:sp>
    </p:spTree>
  </p:cSld>
  <p:clrMapOvr>
    <a:masterClrMapping/>
  </p:clrMapOvr>
  <p:transition spd="slow" advTm="1024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 rot="10800000">
            <a:off x="457200" y="4763"/>
            <a:ext cx="72390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23850" y="404813"/>
            <a:ext cx="5688013" cy="501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66700" indent="-266700"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Правильная осанка формируется в первые годы  жизни. Но наиболее важный период – с 4 до 10 лет.</a:t>
            </a:r>
          </a:p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 Неправильная осанка может развиваться по разным причинам: хронические заболевания, недостаточный по времени отдых и , неправильное положение тела во время занятий, не соответствующая росту мебель, неудобная обувь и одежда.</a:t>
            </a:r>
          </a:p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200" dirty="0">
                <a:solidFill>
                  <a:srgbClr val="0000FF"/>
                </a:solidFill>
                <a:latin typeface="Trebuchet MS" pitchFamily="32" charset="0"/>
              </a:rPr>
              <a:t>Осанку школьникам портят тяжелые ранцы и особенно – портфели. </a:t>
            </a:r>
          </a:p>
          <a:p>
            <a:pPr marL="271463">
              <a:spcBef>
                <a:spcPts val="600"/>
              </a:spcBef>
              <a:buClrTx/>
              <a:buSzPct val="73000"/>
              <a:buFontTx/>
              <a:buNone/>
            </a:pPr>
            <a:endParaRPr lang="ru-RU" altLang="ru-RU" sz="2200" dirty="0">
              <a:solidFill>
                <a:srgbClr val="0000FF"/>
              </a:solidFill>
              <a:latin typeface="Trebuchet MS" pitchFamily="32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0" y="4103688"/>
            <a:ext cx="1787525" cy="17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713" y="2073275"/>
            <a:ext cx="2028825" cy="152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63" y="285750"/>
            <a:ext cx="2035175" cy="135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7200" y="320675"/>
            <a:ext cx="7239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360" cap="sq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66700" indent="-266700"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en-US" altLang="ru-RU" sz="2600" dirty="0">
                <a:solidFill>
                  <a:srgbClr val="0000FF"/>
                </a:solidFill>
                <a:latin typeface="Trebuchet MS" pitchFamily="32" charset="0"/>
              </a:rPr>
              <a:t>-</a:t>
            </a:r>
            <a:r>
              <a:rPr lang="ru-RU" altLang="ru-RU" sz="4000" b="1" i="1" dirty="0">
                <a:solidFill>
                  <a:srgbClr val="0000FF"/>
                </a:solidFill>
                <a:latin typeface="Trebuchet MS" pitchFamily="32" charset="0"/>
              </a:rPr>
              <a:t>легкий</a:t>
            </a:r>
          </a:p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en-US" altLang="ru-RU" sz="4000" b="1" i="1" dirty="0">
                <a:solidFill>
                  <a:srgbClr val="0000FF"/>
                </a:solidFill>
                <a:latin typeface="Trebuchet MS" pitchFamily="32" charset="0"/>
              </a:rPr>
              <a:t>-</a:t>
            </a:r>
            <a:r>
              <a:rPr lang="ru-RU" altLang="ru-RU" sz="4000" b="1" i="1" dirty="0">
                <a:solidFill>
                  <a:srgbClr val="0000FF"/>
                </a:solidFill>
                <a:latin typeface="Trebuchet MS" pitchFamily="32" charset="0"/>
              </a:rPr>
              <a:t>прочный</a:t>
            </a:r>
          </a:p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en-US" altLang="ru-RU" sz="4000" b="1" i="1" dirty="0">
                <a:solidFill>
                  <a:srgbClr val="0000FF"/>
                </a:solidFill>
                <a:latin typeface="Trebuchet MS" pitchFamily="32" charset="0"/>
              </a:rPr>
              <a:t>-</a:t>
            </a:r>
            <a:r>
              <a:rPr lang="ru-RU" altLang="ru-RU" sz="4000" b="1" i="1" dirty="0">
                <a:solidFill>
                  <a:srgbClr val="0000FF"/>
                </a:solidFill>
                <a:latin typeface="Trebuchet MS" pitchFamily="32" charset="0"/>
              </a:rPr>
              <a:t>с водоотталкивающей пропиткой</a:t>
            </a:r>
          </a:p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en-US" altLang="ru-RU" sz="4000" b="1" i="1" dirty="0">
                <a:solidFill>
                  <a:srgbClr val="0000FF"/>
                </a:solidFill>
                <a:latin typeface="Trebuchet MS" pitchFamily="32" charset="0"/>
              </a:rPr>
              <a:t>-</a:t>
            </a:r>
            <a:r>
              <a:rPr lang="ru-RU" altLang="ru-RU" sz="4000" b="1" i="1" dirty="0">
                <a:solidFill>
                  <a:srgbClr val="0000FF"/>
                </a:solidFill>
                <a:latin typeface="Trebuchet MS" pitchFamily="32" charset="0"/>
              </a:rPr>
              <a:t>морозоустойчивый </a:t>
            </a:r>
          </a:p>
        </p:txBody>
      </p:sp>
      <p:sp>
        <p:nvSpPr>
          <p:cNvPr id="11267" name="WordArt 3"/>
          <p:cNvSpPr>
            <a:spLocks noChangeArrowheads="1" noChangeShapeType="1" noTextEdit="1"/>
          </p:cNvSpPr>
          <p:nvPr/>
        </p:nvSpPr>
        <p:spPr bwMode="auto">
          <a:xfrm>
            <a:off x="1476375" y="333375"/>
            <a:ext cx="5472113" cy="12954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kern="10">
                <a:ln w="9360" cap="sq">
                  <a:solidFill>
                    <a:srgbClr val="CC99FF"/>
                  </a:solidFill>
                  <a:miter lim="800000"/>
                  <a:headEnd/>
                  <a:tailEnd/>
                </a:ln>
                <a:gradFill rotWithShape="0">
                  <a:gsLst>
                    <a:gs pos="0">
                      <a:srgbClr val="CC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9999FF">
                      <a:alpha val="80011"/>
                    </a:srgbClr>
                  </a:outerShdw>
                </a:effectLst>
                <a:latin typeface="Impact"/>
              </a:rPr>
              <a:t>Как же выбрать ранец?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350" y="4535488"/>
            <a:ext cx="3168650" cy="232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57200" y="1609725"/>
            <a:ext cx="7239000" cy="5148263"/>
          </a:xfrm>
          <a:prstGeom prst="rect">
            <a:avLst/>
          </a:prstGeom>
          <a:solidFill>
            <a:srgbClr val="FEE8D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66700" indent="-266700"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66700" algn="l"/>
                <a:tab pos="714375" algn="l"/>
                <a:tab pos="1163638" algn="l"/>
                <a:tab pos="1612900" algn="l"/>
                <a:tab pos="2062163" algn="l"/>
                <a:tab pos="2511425" algn="l"/>
                <a:tab pos="2960688" algn="l"/>
                <a:tab pos="3409950" algn="l"/>
                <a:tab pos="3859213" algn="l"/>
                <a:tab pos="4308475" algn="l"/>
                <a:tab pos="4757738" algn="l"/>
                <a:tab pos="5207000" algn="l"/>
                <a:tab pos="5656263" algn="l"/>
                <a:tab pos="6105525" algn="l"/>
                <a:tab pos="6554788" algn="l"/>
                <a:tab pos="7004050" algn="l"/>
                <a:tab pos="7453313" algn="l"/>
                <a:tab pos="7902575" algn="l"/>
                <a:tab pos="8351838" algn="l"/>
                <a:tab pos="8801100" algn="l"/>
                <a:tab pos="92503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Год от года школьные ранцы становятся тяжелее. Наши исследования показали, что вес ранца с учебниками достигает</a:t>
            </a:r>
          </a:p>
          <a:p>
            <a:pPr marL="271463" eaLnBrk="0" hangingPunct="0"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   5-6 кг,</a:t>
            </a:r>
            <a:r>
              <a:rPr lang="en-US" altLang="ru-RU" sz="2600" dirty="0">
                <a:solidFill>
                  <a:srgbClr val="0000FF"/>
                </a:solidFill>
                <a:latin typeface="Trebuchet MS" pitchFamily="32" charset="0"/>
              </a:rPr>
              <a:t> </a:t>
            </a: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а это приводит к нарушению осанки. </a:t>
            </a:r>
          </a:p>
          <a:p>
            <a:pPr marL="271463" eaLnBrk="0" hangingPunct="0"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Вес учебного издания не должен превышать для учащихся:</a:t>
            </a:r>
          </a:p>
          <a:p>
            <a:pPr eaLnBrk="0" hangingPunct="0"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– 1–4-х классов – 300 г;</a:t>
            </a:r>
            <a:b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</a:b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– 5–6-x классов – 400 г;</a:t>
            </a:r>
            <a:b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</a:b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– 7–8-х классов – 500 г;</a:t>
            </a:r>
            <a:b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</a:br>
            <a:r>
              <a:rPr lang="ru-RU" altLang="ru-RU" sz="2600" dirty="0">
                <a:solidFill>
                  <a:srgbClr val="0000FF"/>
                </a:solidFill>
                <a:latin typeface="Trebuchet MS" pitchFamily="32" charset="0"/>
              </a:rPr>
              <a:t>– 10–11-х классов – 600 г.</a:t>
            </a:r>
          </a:p>
          <a:p>
            <a:pPr marL="271463">
              <a:spcBef>
                <a:spcPts val="600"/>
              </a:spcBef>
              <a:buClrTx/>
              <a:buSzPct val="73000"/>
              <a:buFontTx/>
              <a:buNone/>
            </a:pPr>
            <a:endParaRPr lang="ru-RU" altLang="ru-RU" sz="2600" dirty="0">
              <a:solidFill>
                <a:srgbClr val="0000FF"/>
              </a:solidFill>
              <a:latin typeface="Trebuchet MS" pitchFamily="32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506913"/>
            <a:ext cx="1371600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1692275" y="620713"/>
            <a:ext cx="2198688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6481"/>
                <a:gd name="adj2" fmla="val 0"/>
              </a:avLst>
            </a:prstTxWarp>
          </a:bodyPr>
          <a:lstStyle/>
          <a:p>
            <a:pPr algn="ctr"/>
            <a:r>
              <a:rPr lang="ru-RU" kern="10">
                <a:gradFill rotWithShape="0">
                  <a:gsLst>
                    <a:gs pos="0">
                      <a:srgbClr val="009999"/>
                    </a:gs>
                    <a:gs pos="100000">
                      <a:srgbClr val="9999FF"/>
                    </a:gs>
                  </a:gsLst>
                  <a:lin ang="5400000" scaled="1"/>
                </a:gradFill>
                <a:effectLst>
                  <a:outerShdw dist="53966" dir="2700000" algn="ctr" rotWithShape="0">
                    <a:srgbClr val="C0C0C0">
                      <a:alpha val="80011"/>
                    </a:srgbClr>
                  </a:outerShdw>
                </a:effectLst>
                <a:latin typeface="Times New Roman"/>
                <a:cs typeface="Times New Roman"/>
              </a:rPr>
              <a:t>Нормы</a:t>
            </a:r>
          </a:p>
        </p:txBody>
      </p:sp>
    </p:spTree>
  </p:cSld>
  <p:clrMapOvr>
    <a:masterClrMapping/>
  </p:clrMapOvr>
  <p:transition spd="slow" advTm="1024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50000">
              <a:srgbClr val="2D99F3"/>
            </a:gs>
            <a:gs pos="100000">
              <a:srgbClr val="FFFF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 rot="10800000">
            <a:off x="457200" y="257175"/>
            <a:ext cx="72390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404813"/>
            <a:ext cx="7239000" cy="6051550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273050" indent="-266700"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1pPr>
            <a:lvl2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73050" algn="l"/>
                <a:tab pos="720725" algn="l"/>
                <a:tab pos="1169988" algn="l"/>
                <a:tab pos="1619250" algn="l"/>
                <a:tab pos="2068513" algn="l"/>
                <a:tab pos="2517775" algn="l"/>
                <a:tab pos="2967038" algn="l"/>
                <a:tab pos="3416300" algn="l"/>
                <a:tab pos="3865563" algn="l"/>
                <a:tab pos="4314825" algn="l"/>
                <a:tab pos="4764088" algn="l"/>
                <a:tab pos="5213350" algn="l"/>
                <a:tab pos="5662613" algn="l"/>
                <a:tab pos="6111875" algn="l"/>
                <a:tab pos="6561138" algn="l"/>
                <a:tab pos="7010400" algn="l"/>
                <a:tab pos="7459663" algn="l"/>
                <a:tab pos="7908925" algn="l"/>
                <a:tab pos="8358188" algn="l"/>
                <a:tab pos="8807450" algn="l"/>
                <a:tab pos="9256713" algn="l"/>
              </a:tabLst>
              <a:defRPr>
                <a:solidFill>
                  <a:srgbClr val="000000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000" b="1" i="1" dirty="0">
                <a:solidFill>
                  <a:srgbClr val="990099"/>
                </a:solidFill>
                <a:latin typeface="Trebuchet MS" pitchFamily="32" charset="0"/>
              </a:rPr>
              <a:t>   Наш эксперимент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   Изучив различную литературу по теме, я решил провести эксперимент и в своем классе. В эксперименте </a:t>
            </a:r>
            <a:r>
              <a:rPr lang="ru-RU" altLang="ru-RU" sz="2000" dirty="0" smtClean="0">
                <a:solidFill>
                  <a:srgbClr val="0000FF"/>
                </a:solidFill>
                <a:latin typeface="Trebuchet MS" pitchFamily="32" charset="0"/>
              </a:rPr>
              <a:t>участвовало 12 человек</a:t>
            </a: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.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000" b="1" i="1" dirty="0">
                <a:solidFill>
                  <a:srgbClr val="0000FF"/>
                </a:solidFill>
                <a:latin typeface="Trebuchet MS" pitchFamily="32" charset="0"/>
              </a:rPr>
              <a:t>   </a:t>
            </a:r>
            <a:r>
              <a:rPr lang="ru-RU" altLang="ru-RU" sz="2000" b="1" i="1" dirty="0">
                <a:solidFill>
                  <a:srgbClr val="990099"/>
                </a:solidFill>
                <a:latin typeface="Trebuchet MS" pitchFamily="32" charset="0"/>
              </a:rPr>
              <a:t>План эксперимента</a:t>
            </a:r>
          </a:p>
          <a:p>
            <a:pPr marL="268288" indent="-261938"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1. Взвесить ранцы без школьных принадлежностей у учеников нашего класса.</a:t>
            </a:r>
          </a:p>
          <a:p>
            <a:pPr marL="268288" indent="-261938"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2. Проверить вес учебных пособий и сравнить их с гигиеническими нормами.</a:t>
            </a:r>
          </a:p>
          <a:p>
            <a:pPr marL="268288" indent="-261938"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3. В течение недели наблюдать за изменением веса ранца </a:t>
            </a:r>
          </a:p>
          <a:p>
            <a:pPr marL="268288" indent="-261938">
              <a:lnSpc>
                <a:spcPct val="90000"/>
              </a:lnSpc>
              <a:spcBef>
                <a:spcPts val="600"/>
              </a:spcBef>
              <a:buClr>
                <a:srgbClr val="F4E7ED"/>
              </a:buClr>
              <a:buSzPct val="73000"/>
              <a:buFont typeface="Wingdings 2" pitchFamily="16" charset="2"/>
              <a:buChar char=""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4. Подвести итоги: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73000"/>
              <a:buFontTx/>
              <a:buNone/>
            </a:pPr>
            <a:r>
              <a:rPr lang="ru-RU" altLang="ru-RU" sz="2000" dirty="0">
                <a:solidFill>
                  <a:srgbClr val="0000FF"/>
                </a:solidFill>
                <a:latin typeface="Trebuchet MS" pitchFamily="32" charset="0"/>
              </a:rPr>
              <a:t>    </a:t>
            </a:r>
            <a: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  <a:t>– самый «правильный» ранец (до 4</a:t>
            </a:r>
            <a:r>
              <a:rPr lang="en-US" altLang="ru-RU" sz="2000" dirty="0" smtClean="0">
                <a:solidFill>
                  <a:srgbClr val="990099"/>
                </a:solidFill>
                <a:latin typeface="Trebuchet MS" pitchFamily="32" charset="0"/>
              </a:rPr>
              <a:t>00</a:t>
            </a:r>
            <a: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  <a:t>г);</a:t>
            </a:r>
            <a:b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</a:br>
            <a: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  <a:t>– самый легкий портфель;</a:t>
            </a:r>
            <a:b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</a:br>
            <a: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  <a:t>– самый тяжелый ранец;</a:t>
            </a:r>
            <a:b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</a:br>
            <a: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  <a:t>– самый тяжелый учебник;</a:t>
            </a:r>
            <a:b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</a:br>
            <a: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  <a:t>– самый «тяжелый» учебный день;</a:t>
            </a:r>
            <a:b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</a:br>
            <a:r>
              <a:rPr lang="ru-RU" altLang="ru-RU" sz="2000" dirty="0">
                <a:solidFill>
                  <a:srgbClr val="990099"/>
                </a:solidFill>
                <a:latin typeface="Trebuchet MS" pitchFamily="32" charset="0"/>
              </a:rPr>
              <a:t>– самый «легкий» учебный день.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1518</TotalTime>
  <Words>681</Words>
  <Application>Microsoft Office PowerPoint</Application>
  <PresentationFormat>Экран (4:3)</PresentationFormat>
  <Paragraphs>163</Paragraphs>
  <Slides>21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Тема Office</vt:lpstr>
      <vt:lpstr>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«Моё здоровье»</dc:title>
  <dc:creator>школа</dc:creator>
  <cp:lastModifiedBy>Володя</cp:lastModifiedBy>
  <cp:revision>82</cp:revision>
  <cp:lastPrinted>1601-01-01T00:00:00Z</cp:lastPrinted>
  <dcterms:created xsi:type="dcterms:W3CDTF">2009-03-14T08:09:07Z</dcterms:created>
  <dcterms:modified xsi:type="dcterms:W3CDTF">2016-12-02T20:11:04Z</dcterms:modified>
</cp:coreProperties>
</file>